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57" r:id="rId7"/>
    <p:sldId id="262" r:id="rId8"/>
    <p:sldId id="263" r:id="rId9"/>
    <p:sldId id="265" r:id="rId10"/>
    <p:sldId id="264" r:id="rId11"/>
  </p:sldIdLst>
  <p:sldSz cx="14630400" cy="8229600"/>
  <p:notesSz cx="8229600" cy="14630400"/>
  <p:embeddedFontLst>
    <p:embeddedFont>
      <p:font typeface="Merriweather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17" autoAdjust="0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56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5006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B6214-1A45-E937-F8E9-217D2817C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83D312-94B7-6189-E28E-413A2C79E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A2E207-1E24-D856-770A-48B093C8D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E4F24-D109-8C4E-EBD0-1FBA38470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60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53565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 Project: Review 1 Overview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4537591"/>
            <a:ext cx="7416403" cy="1838325"/>
          </a:xfrm>
          <a:prstGeom prst="roundRect">
            <a:avLst>
              <a:gd name="adj" fmla="val 5639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015" y="4912043"/>
            <a:ext cx="308491" cy="2468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52323" y="4846082"/>
            <a:ext cx="6367462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presentation covers the initial scope and team structure for our foundational AI Chatbot project.</a:t>
            </a:r>
            <a:endParaRPr lang="en-US" sz="1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49F4F-7257-275D-8CF1-8B70D36B8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2762" y="7723080"/>
            <a:ext cx="1867638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48881" y="2105852"/>
            <a:ext cx="7416403" cy="959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9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Conclusion:</a:t>
            </a:r>
            <a:endParaRPr lang="en-US" sz="9600" dirty="0"/>
          </a:p>
        </p:txBody>
      </p:sp>
      <p:sp>
        <p:nvSpPr>
          <p:cNvPr id="4" name="Text 1"/>
          <p:cNvSpPr/>
          <p:nvPr/>
        </p:nvSpPr>
        <p:spPr>
          <a:xfrm>
            <a:off x="1233964" y="3183038"/>
            <a:ext cx="6081236" cy="1701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Review 1 marks a successful milestone, establishing a basic yet functional chatbot prototype with crucial core response capabilities.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233964" y="5200769"/>
            <a:ext cx="7046238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LilyUPC" panose="020B0502040204020203" pitchFamily="34" charset="-34"/>
              </a:rPr>
              <a:t>Project Contributors: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25BCE2915, 25BCE2903, 25BCE2941, 25BBS0163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 flipH="1">
            <a:off x="894277" y="3183038"/>
            <a:ext cx="45719" cy="3206187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041" y="721281"/>
            <a:ext cx="5703927" cy="634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Objectives for Review 1: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11041" y="1762363"/>
            <a:ext cx="13208318" cy="609481"/>
          </a:xfrm>
          <a:prstGeom prst="roundRect">
            <a:avLst>
              <a:gd name="adj" fmla="val 48000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876663"/>
            <a:ext cx="304681" cy="38088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14162" y="2574965"/>
            <a:ext cx="3319224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Foundational Development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14162" y="3014186"/>
            <a:ext cx="1280207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 a core AI chatbot capable of handling basic conversational exchanges.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11041" y="3745349"/>
            <a:ext cx="13208318" cy="609481"/>
          </a:xfrm>
          <a:prstGeom prst="roundRect">
            <a:avLst>
              <a:gd name="adj" fmla="val 48000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3859649"/>
            <a:ext cx="304681" cy="3808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14162" y="4557951"/>
            <a:ext cx="2740581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API Integration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914162" y="4997172"/>
            <a:ext cx="1280207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Lay the critical groundwork for future, seamless integration of advanced features, including external services like Google APIs.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711041" y="5728335"/>
            <a:ext cx="13208318" cy="609481"/>
          </a:xfrm>
          <a:prstGeom prst="roundRect">
            <a:avLst>
              <a:gd name="adj" fmla="val 48000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5842635"/>
            <a:ext cx="304681" cy="38088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14162" y="6540937"/>
            <a:ext cx="2539484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Scalable Workflow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914162" y="6980158"/>
            <a:ext cx="1280207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Establish a clear system design and a defined team workflow to ensure development is organized and scalable.</a:t>
            </a:r>
            <a:endParaRPr lang="en-US" sz="15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1C345E-0BE1-FBC1-A09E-CE226F592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2762" y="7723080"/>
            <a:ext cx="1867638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333" y="905113"/>
            <a:ext cx="10007322" cy="678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Features Implemented in Review 1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60333" y="2154198"/>
            <a:ext cx="488752" cy="488752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466255" y="2228850"/>
            <a:ext cx="3504724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Basic Conversational Logic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466255" y="2785467"/>
            <a:ext cx="6947892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Successfully demonstrated core interaction: the chatbot correctly replies with a greeting like “hi” when the user enters “hello.”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60333" y="3915251"/>
            <a:ext cx="488752" cy="488752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466255" y="3989903"/>
            <a:ext cx="3118366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</a:rPr>
              <a:t>Testing and Debugging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466255" y="4546521"/>
            <a:ext cx="6947892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00" dirty="0">
                <a:solidFill>
                  <a:schemeClr val="bg1"/>
                </a:solidFill>
                <a:latin typeface="Merriweather" panose="00000500000000000000" pitchFamily="2" charset="0"/>
              </a:rPr>
              <a:t>Fixed early bugs related to message delivery and intent recognition.</a:t>
            </a:r>
          </a:p>
        </p:txBody>
      </p:sp>
      <p:sp>
        <p:nvSpPr>
          <p:cNvPr id="9" name="Shape 7"/>
          <p:cNvSpPr/>
          <p:nvPr/>
        </p:nvSpPr>
        <p:spPr>
          <a:xfrm>
            <a:off x="760333" y="5676305"/>
            <a:ext cx="488752" cy="488752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466255" y="5750957"/>
            <a:ext cx="3176587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Interface Prototype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466255" y="6307574"/>
            <a:ext cx="6947892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functional prototype CLI was developed for basic text input and display of the chatbot's text output.</a:t>
            </a:r>
            <a:endParaRPr lang="en-US" sz="17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833" y="2154198"/>
            <a:ext cx="4925854" cy="4925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67CF5A-AE08-25F6-3528-FA776CC45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2762" y="7723080"/>
            <a:ext cx="1867638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73098"/>
            <a:ext cx="796992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Tools &amp; Technologies Used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23801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utilized familiar, robust tools to ensure rapid, stable development for this initial phase.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910483"/>
            <a:ext cx="740450" cy="7404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12739" y="311872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 Language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912739" y="3652242"/>
            <a:ext cx="524815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Used as the primary programming language for the core chatbot logic and functionality.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386" y="2910483"/>
            <a:ext cx="740450" cy="7404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518327" y="311872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 Libraries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8518327" y="3652242"/>
            <a:ext cx="5248275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Reliance on basic string matching and OS related libraries to access the </a:t>
            </a:r>
            <a:r>
              <a:rPr lang="en-US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json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file. Advanced NLP libraries are reserved for later stages.</a:t>
            </a:r>
            <a:endParaRPr lang="en-US" sz="1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5330309"/>
            <a:ext cx="740450" cy="740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12739" y="553854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 Studio Code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1912739" y="6072068"/>
            <a:ext cx="5248156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Chosen as the integrated development environment for its robust features and efficiency.</a:t>
            </a:r>
            <a:endParaRPr lang="en-US" sz="19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386" y="5330309"/>
            <a:ext cx="740450" cy="7404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518327" y="553854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GitHub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8518327" y="6072068"/>
            <a:ext cx="524827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Used for collaborative code management and team synchronization.</a:t>
            </a:r>
            <a:endParaRPr lang="en-US" sz="19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7ECF15-DC18-EA49-0FDA-F8AE1D3EE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2762" y="7723080"/>
            <a:ext cx="1867638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919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431" y="727115"/>
            <a:ext cx="7587139" cy="1390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Expected Outcomes from Review 1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945237" y="2450902"/>
            <a:ext cx="30480" cy="5051584"/>
          </a:xfrm>
          <a:prstGeom prst="roundRect">
            <a:avLst>
              <a:gd name="adj" fmla="val 306504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914757" y="2685812"/>
            <a:ext cx="444818" cy="30480"/>
          </a:xfrm>
          <a:prstGeom prst="roundRect">
            <a:avLst>
              <a:gd name="adj" fmla="val 306504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61834" y="2617649"/>
            <a:ext cx="166807" cy="166807"/>
          </a:xfrm>
          <a:prstGeom prst="roundRect">
            <a:avLst>
              <a:gd name="adj" fmla="val 27408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834991" y="2527340"/>
            <a:ext cx="2833211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Functional Prototype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834991" y="3008114"/>
            <a:ext cx="6530578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working chatbot prototype capable of generating correct responses to a defined, limited set of user inputs.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14757" y="4399359"/>
            <a:ext cx="444818" cy="30480"/>
          </a:xfrm>
          <a:prstGeom prst="roundRect">
            <a:avLst>
              <a:gd name="adj" fmla="val 306504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861834" y="4331196"/>
            <a:ext cx="166807" cy="166807"/>
          </a:xfrm>
          <a:prstGeom prst="roundRect">
            <a:avLst>
              <a:gd name="adj" fmla="val 27408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834991" y="4240887"/>
            <a:ext cx="3144203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Documentation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834991" y="4721662"/>
            <a:ext cx="6530578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Comprehensive documentation detailing the initial system design, architectural choices, and the foundational codebase.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14757" y="6112907"/>
            <a:ext cx="444818" cy="30480"/>
          </a:xfrm>
          <a:prstGeom prst="roundRect">
            <a:avLst>
              <a:gd name="adj" fmla="val 306504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861834" y="6044744"/>
            <a:ext cx="166807" cy="166807"/>
          </a:xfrm>
          <a:prstGeom prst="roundRect">
            <a:avLst>
              <a:gd name="adj" fmla="val 27408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834991" y="5954435"/>
            <a:ext cx="3044428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Foundation for Scaling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1834991" y="6435209"/>
            <a:ext cx="6530578" cy="1067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Established technical baseline ready for immediate iterative improvements and the integration of new features in the next sprint.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5411" y="807958"/>
            <a:ext cx="7825978" cy="1176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Statement: Limitations of Conventional Chatbots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45411" y="2267188"/>
            <a:ext cx="3818811" cy="2630210"/>
          </a:xfrm>
          <a:prstGeom prst="roundRect">
            <a:avLst>
              <a:gd name="adj" fmla="val 4172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22551" y="2267188"/>
            <a:ext cx="91440" cy="2630210"/>
          </a:xfrm>
          <a:prstGeom prst="roundRect">
            <a:avLst>
              <a:gd name="adj" fmla="val 86496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25089" y="2478286"/>
            <a:ext cx="3328035" cy="588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Rigid and Scripted Interactions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425089" y="3179564"/>
            <a:ext cx="3328035" cy="1506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Most existing chatbots offer extremely limited conversation options, often failing to effectively address the diverse and complex problems customers present.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0152459" y="2267188"/>
            <a:ext cx="3818930" cy="2630210"/>
          </a:xfrm>
          <a:prstGeom prst="roundRect">
            <a:avLst>
              <a:gd name="adj" fmla="val 4172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0129599" y="2267188"/>
            <a:ext cx="91440" cy="2630210"/>
          </a:xfrm>
          <a:prstGeom prst="roundRect">
            <a:avLst>
              <a:gd name="adj" fmla="val 86496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432137" y="2478286"/>
            <a:ext cx="2442686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Frustration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432137" y="2885361"/>
            <a:ext cx="3328154" cy="1506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quickly become frustrated with robotic, non-adaptive responses that cannot deviate from predefined scripts, leading to low satisfaction scores.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145411" y="5085636"/>
            <a:ext cx="3818811" cy="2336006"/>
          </a:xfrm>
          <a:prstGeom prst="roundRect">
            <a:avLst>
              <a:gd name="adj" fmla="val 4697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122551" y="5085636"/>
            <a:ext cx="91440" cy="2336006"/>
          </a:xfrm>
          <a:prstGeom prst="roundRect">
            <a:avLst>
              <a:gd name="adj" fmla="val 86496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25089" y="5296733"/>
            <a:ext cx="2353866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Need for Flexibility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425089" y="5703808"/>
            <a:ext cx="3328035" cy="1506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project aims to build a smarter, more flexible AI chatbot that can adapt its responses and ultimately improve the quality of user interaction.</a:t>
            </a:r>
            <a:endParaRPr lang="en-US" sz="14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9DCD162-73AF-BAC1-FF30-D133B334E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2762" y="7723080"/>
            <a:ext cx="1867638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677" y="511254"/>
            <a:ext cx="9531906" cy="581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Enhancements: Scaling Intelligence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650677" y="1580198"/>
            <a:ext cx="7126843" cy="5630830"/>
          </a:xfrm>
          <a:prstGeom prst="roundRect">
            <a:avLst>
              <a:gd name="adj" fmla="val 143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58297" y="1587818"/>
            <a:ext cx="7111603" cy="1722120"/>
          </a:xfrm>
          <a:prstGeom prst="roundRect">
            <a:avLst>
              <a:gd name="adj" fmla="val 4535"/>
            </a:avLst>
          </a:prstGeom>
          <a:solidFill>
            <a:srgbClr val="0031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844153" y="1773674"/>
            <a:ext cx="2492573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Vocabulary Expansion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44153" y="2250043"/>
            <a:ext cx="6739890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Significantly expand the chatbot's internal dictionary and improve its overall conversational capabilities.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58297" y="3309938"/>
            <a:ext cx="7111603" cy="2298621"/>
          </a:xfrm>
          <a:prstGeom prst="rect">
            <a:avLst/>
          </a:prstGeom>
          <a:solidFill>
            <a:srgbClr val="0031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58297" y="3309938"/>
            <a:ext cx="7111603" cy="22860"/>
          </a:xfrm>
          <a:prstGeom prst="roundRect">
            <a:avLst>
              <a:gd name="adj" fmla="val 341609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3981569" y="3088958"/>
            <a:ext cx="464820" cy="464820"/>
          </a:xfrm>
          <a:prstGeom prst="roundRect">
            <a:avLst>
              <a:gd name="adj" fmla="val 16800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774" y="3176111"/>
            <a:ext cx="232410" cy="29051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44153" y="3774758"/>
            <a:ext cx="3499009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Popular AI API Implementation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44153" y="4251127"/>
            <a:ext cx="6739890" cy="892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 popular AI APIs from leading technology firms like Google or OpenAI to enable enhanced context understanding and generate richer, more informative responses.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58297" y="5608558"/>
            <a:ext cx="7111603" cy="22860"/>
          </a:xfrm>
          <a:prstGeom prst="roundRect">
            <a:avLst>
              <a:gd name="adj" fmla="val 341609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3981569" y="5387578"/>
            <a:ext cx="464820" cy="464820"/>
          </a:xfrm>
          <a:prstGeom prst="roundRect">
            <a:avLst>
              <a:gd name="adj" fmla="val 16800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774" y="5474732"/>
            <a:ext cx="232410" cy="290513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844153" y="6073378"/>
            <a:ext cx="236732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Interface Refinement</a:t>
            </a:r>
            <a:endParaRPr lang="en-US" sz="1800" dirty="0"/>
          </a:p>
        </p:txBody>
      </p:sp>
      <p:sp>
        <p:nvSpPr>
          <p:cNvPr id="18" name="Text 14"/>
          <p:cNvSpPr/>
          <p:nvPr/>
        </p:nvSpPr>
        <p:spPr>
          <a:xfrm>
            <a:off x="844153" y="6549747"/>
            <a:ext cx="6739890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 a more interactive, intuitive, and user-friendly command line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interface.</a:t>
            </a:r>
            <a:endParaRPr lang="en-US" sz="1450" dirty="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768" y="1580198"/>
            <a:ext cx="5748576" cy="5748576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8238768" y="7537847"/>
            <a:ext cx="5748576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long-term goal is to transition from rule-based logic to a machine learning foundation.</a:t>
            </a:r>
            <a:endParaRPr lang="en-US" sz="11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ACBAFA-80E3-B84D-61CE-6D184677A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2762" y="7742675"/>
            <a:ext cx="1867638" cy="4757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928" y="644128"/>
            <a:ext cx="10859095" cy="679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Team Structure &amp; Responsibilities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60928" y="2084427"/>
            <a:ext cx="4224576" cy="2652593"/>
          </a:xfrm>
          <a:prstGeom prst="roundRect">
            <a:avLst>
              <a:gd name="adj" fmla="val 5516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0928" y="2053947"/>
            <a:ext cx="4224576" cy="121920"/>
          </a:xfrm>
          <a:prstGeom prst="roundRect">
            <a:avLst>
              <a:gd name="adj" fmla="val 7490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547104" y="1758315"/>
            <a:ext cx="652224" cy="652224"/>
          </a:xfrm>
          <a:prstGeom prst="roundRect">
            <a:avLst>
              <a:gd name="adj" fmla="val 14019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724" y="1921312"/>
            <a:ext cx="260866" cy="3261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8817" y="2627948"/>
            <a:ext cx="2717721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Manager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08817" y="3098006"/>
            <a:ext cx="3728799" cy="1391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Oversees the overall project timeline, manages resources, and ensures all project deliverables are met on schedule.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02912" y="2084427"/>
            <a:ext cx="4224576" cy="2652593"/>
          </a:xfrm>
          <a:prstGeom prst="roundRect">
            <a:avLst>
              <a:gd name="adj" fmla="val 5516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202912" y="2053947"/>
            <a:ext cx="4224576" cy="121920"/>
          </a:xfrm>
          <a:prstGeom prst="roundRect">
            <a:avLst>
              <a:gd name="adj" fmla="val 7490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989088" y="1758315"/>
            <a:ext cx="652224" cy="652224"/>
          </a:xfrm>
          <a:prstGeom prst="roundRect">
            <a:avLst>
              <a:gd name="adj" fmla="val 14019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707" y="1921312"/>
            <a:ext cx="260866" cy="32611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50800" y="2627948"/>
            <a:ext cx="2717721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Developer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5450800" y="3098006"/>
            <a:ext cx="3728799" cy="1391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Responsible for implementing the core chatbot logic, designing the foundational system architecture, and writing critical code.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9644896" y="2084427"/>
            <a:ext cx="4224576" cy="2652593"/>
          </a:xfrm>
          <a:prstGeom prst="roundRect">
            <a:avLst>
              <a:gd name="adj" fmla="val 5516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6691" y="1921312"/>
            <a:ext cx="260866" cy="326112"/>
          </a:xfrm>
          <a:prstGeom prst="rect">
            <a:avLst/>
          </a:prstGeom>
        </p:spPr>
      </p:pic>
      <p:sp>
        <p:nvSpPr>
          <p:cNvPr id="21" name="Shape 16"/>
          <p:cNvSpPr/>
          <p:nvPr/>
        </p:nvSpPr>
        <p:spPr>
          <a:xfrm>
            <a:off x="9603374" y="2059245"/>
            <a:ext cx="4266098" cy="2304812"/>
          </a:xfrm>
          <a:prstGeom prst="roundRect">
            <a:avLst>
              <a:gd name="adj" fmla="val 6348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7"/>
          <p:cNvSpPr/>
          <p:nvPr/>
        </p:nvSpPr>
        <p:spPr>
          <a:xfrm>
            <a:off x="9603374" y="2028765"/>
            <a:ext cx="4266098" cy="121920"/>
          </a:xfrm>
          <a:prstGeom prst="roundRect">
            <a:avLst>
              <a:gd name="adj" fmla="val 7490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8"/>
          <p:cNvSpPr/>
          <p:nvPr/>
        </p:nvSpPr>
        <p:spPr>
          <a:xfrm>
            <a:off x="11431072" y="1733133"/>
            <a:ext cx="652224" cy="652224"/>
          </a:xfrm>
          <a:prstGeom prst="roundRect">
            <a:avLst>
              <a:gd name="adj" fmla="val 14019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0794" y="1896189"/>
            <a:ext cx="172659" cy="32611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9851264" y="2602765"/>
            <a:ext cx="2802852" cy="392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Tester and Debugger</a:t>
            </a:r>
          </a:p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26" name="Text 20"/>
          <p:cNvSpPr/>
          <p:nvPr/>
        </p:nvSpPr>
        <p:spPr>
          <a:xfrm>
            <a:off x="9851264" y="3072824"/>
            <a:ext cx="3937960" cy="104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Validates all chatbot responses, conducts rigorous testing, and documents any bugs or inconsistencies in performance.</a:t>
            </a:r>
            <a:endParaRPr lang="en-US" sz="1700" dirty="0"/>
          </a:p>
        </p:txBody>
      </p:sp>
      <p:sp>
        <p:nvSpPr>
          <p:cNvPr id="27" name="Shape 21"/>
          <p:cNvSpPr/>
          <p:nvPr/>
        </p:nvSpPr>
        <p:spPr>
          <a:xfrm>
            <a:off x="760928" y="5515213"/>
            <a:ext cx="13028295" cy="2304812"/>
          </a:xfrm>
          <a:prstGeom prst="roundRect">
            <a:avLst>
              <a:gd name="adj" fmla="val 6348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8" name="Shape 22"/>
          <p:cNvSpPr/>
          <p:nvPr/>
        </p:nvSpPr>
        <p:spPr>
          <a:xfrm>
            <a:off x="760928" y="5484733"/>
            <a:ext cx="13028295" cy="121920"/>
          </a:xfrm>
          <a:prstGeom prst="roundRect">
            <a:avLst>
              <a:gd name="adj" fmla="val 7490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3"/>
          <p:cNvSpPr/>
          <p:nvPr/>
        </p:nvSpPr>
        <p:spPr>
          <a:xfrm>
            <a:off x="6632392" y="5189101"/>
            <a:ext cx="1318327" cy="652224"/>
          </a:xfrm>
          <a:prstGeom prst="roundRect">
            <a:avLst>
              <a:gd name="adj" fmla="val 14019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6772" y="5316319"/>
            <a:ext cx="416606" cy="458748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1263391" y="6106656"/>
            <a:ext cx="6830613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Documentation Specialist</a:t>
            </a:r>
            <a:endParaRPr lang="en-US" sz="2100" dirty="0"/>
          </a:p>
        </p:txBody>
      </p:sp>
      <p:sp>
        <p:nvSpPr>
          <p:cNvPr id="32" name="Text 25"/>
          <p:cNvSpPr/>
          <p:nvPr/>
        </p:nvSpPr>
        <p:spPr>
          <a:xfrm>
            <a:off x="1263391" y="6528792"/>
            <a:ext cx="12026191" cy="104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Maintains comprehensive project reports, prepares presentations, and keeps technical specifications up-to-date.</a:t>
            </a:r>
            <a:endParaRPr lang="en-US" sz="17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90A43A-62ED-4A90-9E00-D89652FA91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62762" y="7723080"/>
            <a:ext cx="1867638" cy="4953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FAACE-2FB4-8577-8D88-06100044F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19E00EE-76AF-6D6B-6558-0D3154391691}"/>
              </a:ext>
            </a:extLst>
          </p:cNvPr>
          <p:cNvSpPr/>
          <p:nvPr/>
        </p:nvSpPr>
        <p:spPr>
          <a:xfrm>
            <a:off x="760928" y="644128"/>
            <a:ext cx="10859095" cy="679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Team Structure &amp; Responsibilities</a:t>
            </a:r>
            <a:endParaRPr lang="en-US" sz="42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6B231884-5D32-B8F9-1DAD-176EDD0EF486}"/>
              </a:ext>
            </a:extLst>
          </p:cNvPr>
          <p:cNvSpPr/>
          <p:nvPr/>
        </p:nvSpPr>
        <p:spPr>
          <a:xfrm>
            <a:off x="760928" y="2084427"/>
            <a:ext cx="4224576" cy="2652593"/>
          </a:xfrm>
          <a:prstGeom prst="roundRect">
            <a:avLst>
              <a:gd name="adj" fmla="val 5516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  <a:latin typeface="Merriweather" panose="00000500000000000000" pitchFamily="2" charset="0"/>
              </a:rPr>
              <a:t>Anuj Lamsal</a:t>
            </a:r>
          </a:p>
          <a:p>
            <a:r>
              <a:rPr lang="en-US" dirty="0">
                <a:solidFill>
                  <a:schemeClr val="bg1"/>
                </a:solidFill>
                <a:latin typeface="Merriweather" panose="00000500000000000000" pitchFamily="2" charset="0"/>
              </a:rPr>
              <a:t>Anish </a:t>
            </a:r>
            <a:r>
              <a:rPr lang="en-US" dirty="0" err="1">
                <a:solidFill>
                  <a:schemeClr val="bg1"/>
                </a:solidFill>
                <a:latin typeface="Merriweather" panose="00000500000000000000" pitchFamily="2" charset="0"/>
              </a:rPr>
              <a:t>Dumre</a:t>
            </a:r>
            <a:endParaRPr lang="en-US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C5884874-7B25-5164-A00B-002BEA4CA2B8}"/>
              </a:ext>
            </a:extLst>
          </p:cNvPr>
          <p:cNvSpPr/>
          <p:nvPr/>
        </p:nvSpPr>
        <p:spPr>
          <a:xfrm>
            <a:off x="760928" y="2053947"/>
            <a:ext cx="4224576" cy="121920"/>
          </a:xfrm>
          <a:prstGeom prst="roundRect">
            <a:avLst>
              <a:gd name="adj" fmla="val 7490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9EC7A02C-AD0F-CECE-03DE-CF6AB71400A9}"/>
              </a:ext>
            </a:extLst>
          </p:cNvPr>
          <p:cNvSpPr/>
          <p:nvPr/>
        </p:nvSpPr>
        <p:spPr>
          <a:xfrm>
            <a:off x="2547104" y="1758315"/>
            <a:ext cx="652224" cy="652224"/>
          </a:xfrm>
          <a:prstGeom prst="roundRect">
            <a:avLst>
              <a:gd name="adj" fmla="val 14019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281186CE-CA48-E11B-1FBA-6A80FF315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724" y="1921312"/>
            <a:ext cx="260866" cy="326112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0ED98156-2FDB-3513-4646-204FEF8266E4}"/>
              </a:ext>
            </a:extLst>
          </p:cNvPr>
          <p:cNvSpPr/>
          <p:nvPr/>
        </p:nvSpPr>
        <p:spPr>
          <a:xfrm>
            <a:off x="1008817" y="2627948"/>
            <a:ext cx="2717721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Manager</a:t>
            </a:r>
            <a:endParaRPr lang="en-US" sz="21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3B9E2718-EB9B-1AFE-FDCB-ACE1D0AEBF4C}"/>
              </a:ext>
            </a:extLst>
          </p:cNvPr>
          <p:cNvSpPr/>
          <p:nvPr/>
        </p:nvSpPr>
        <p:spPr>
          <a:xfrm>
            <a:off x="1008817" y="3098006"/>
            <a:ext cx="3728799" cy="1391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9B4F63C7-C770-9B39-9293-E4D98482B650}"/>
              </a:ext>
            </a:extLst>
          </p:cNvPr>
          <p:cNvSpPr/>
          <p:nvPr/>
        </p:nvSpPr>
        <p:spPr>
          <a:xfrm>
            <a:off x="5202912" y="2084427"/>
            <a:ext cx="4224576" cy="2652593"/>
          </a:xfrm>
          <a:prstGeom prst="roundRect">
            <a:avLst>
              <a:gd name="adj" fmla="val 5516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  <a:latin typeface="Merriweather" panose="00000500000000000000" pitchFamily="2" charset="0"/>
              </a:rPr>
              <a:t>Anuj Lamsal</a:t>
            </a:r>
          </a:p>
          <a:p>
            <a:r>
              <a:rPr lang="en-US" dirty="0">
                <a:solidFill>
                  <a:schemeClr val="bg1"/>
                </a:solidFill>
                <a:latin typeface="Merriweather" panose="00000500000000000000" pitchFamily="2" charset="0"/>
              </a:rPr>
              <a:t>Sanjan Raj Pant</a:t>
            </a: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07FAC5EF-21B4-D79C-6657-72C1B8666FEA}"/>
              </a:ext>
            </a:extLst>
          </p:cNvPr>
          <p:cNvSpPr/>
          <p:nvPr/>
        </p:nvSpPr>
        <p:spPr>
          <a:xfrm>
            <a:off x="5202912" y="2053947"/>
            <a:ext cx="4224576" cy="121920"/>
          </a:xfrm>
          <a:prstGeom prst="roundRect">
            <a:avLst>
              <a:gd name="adj" fmla="val 7490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7BE06912-5A4A-3E0E-0F2D-47A679AB01B4}"/>
              </a:ext>
            </a:extLst>
          </p:cNvPr>
          <p:cNvSpPr/>
          <p:nvPr/>
        </p:nvSpPr>
        <p:spPr>
          <a:xfrm>
            <a:off x="6989088" y="1758315"/>
            <a:ext cx="652224" cy="652224"/>
          </a:xfrm>
          <a:prstGeom prst="roundRect">
            <a:avLst>
              <a:gd name="adj" fmla="val 14019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8FF9C296-74B2-4297-AC9B-FA83D0308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707" y="1921312"/>
            <a:ext cx="260866" cy="326112"/>
          </a:xfrm>
          <a:prstGeom prst="rect">
            <a:avLst/>
          </a:prstGeom>
        </p:spPr>
      </p:pic>
      <p:sp>
        <p:nvSpPr>
          <p:cNvPr id="13" name="Text 9">
            <a:extLst>
              <a:ext uri="{FF2B5EF4-FFF2-40B4-BE49-F238E27FC236}">
                <a16:creationId xmlns:a16="http://schemas.microsoft.com/office/drawing/2014/main" id="{E049C822-860C-E6F6-B453-90FD5FBE9157}"/>
              </a:ext>
            </a:extLst>
          </p:cNvPr>
          <p:cNvSpPr/>
          <p:nvPr/>
        </p:nvSpPr>
        <p:spPr>
          <a:xfrm>
            <a:off x="5450800" y="2627948"/>
            <a:ext cx="2717721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Developer</a:t>
            </a:r>
            <a:endParaRPr lang="en-US" sz="210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C6B2E4B5-FC1B-375E-70CE-0D40E3A824D8}"/>
              </a:ext>
            </a:extLst>
          </p:cNvPr>
          <p:cNvSpPr/>
          <p:nvPr/>
        </p:nvSpPr>
        <p:spPr>
          <a:xfrm>
            <a:off x="5450800" y="3098006"/>
            <a:ext cx="3728799" cy="1391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917F85A9-57D5-5DBE-76F2-BBBE5546E223}"/>
              </a:ext>
            </a:extLst>
          </p:cNvPr>
          <p:cNvSpPr/>
          <p:nvPr/>
        </p:nvSpPr>
        <p:spPr>
          <a:xfrm>
            <a:off x="9644896" y="2084427"/>
            <a:ext cx="4224576" cy="2652593"/>
          </a:xfrm>
          <a:prstGeom prst="roundRect">
            <a:avLst>
              <a:gd name="adj" fmla="val 5516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5C7DF87F-A6DD-2DC3-FD20-D729D334A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6691" y="1921312"/>
            <a:ext cx="260866" cy="326112"/>
          </a:xfrm>
          <a:prstGeom prst="rect">
            <a:avLst/>
          </a:prstGeom>
        </p:spPr>
      </p:pic>
      <p:sp>
        <p:nvSpPr>
          <p:cNvPr id="21" name="Shape 16">
            <a:extLst>
              <a:ext uri="{FF2B5EF4-FFF2-40B4-BE49-F238E27FC236}">
                <a16:creationId xmlns:a16="http://schemas.microsoft.com/office/drawing/2014/main" id="{00328107-0458-94B5-FB77-D0B8540A87FE}"/>
              </a:ext>
            </a:extLst>
          </p:cNvPr>
          <p:cNvSpPr/>
          <p:nvPr/>
        </p:nvSpPr>
        <p:spPr>
          <a:xfrm>
            <a:off x="9603374" y="2059245"/>
            <a:ext cx="4266098" cy="2304812"/>
          </a:xfrm>
          <a:prstGeom prst="roundRect">
            <a:avLst>
              <a:gd name="adj" fmla="val 6348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  <a:latin typeface="Merriweather" panose="00000500000000000000" pitchFamily="2" charset="0"/>
              </a:rPr>
              <a:t>Anish </a:t>
            </a:r>
            <a:r>
              <a:rPr lang="en-US" dirty="0" err="1">
                <a:solidFill>
                  <a:schemeClr val="bg1"/>
                </a:solidFill>
                <a:latin typeface="Merriweather" panose="00000500000000000000" pitchFamily="2" charset="0"/>
              </a:rPr>
              <a:t>Dumre</a:t>
            </a:r>
            <a:endParaRPr lang="en-US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rriweather" panose="00000500000000000000" pitchFamily="2" charset="0"/>
              </a:rPr>
              <a:t>Suryansh </a:t>
            </a:r>
            <a:r>
              <a:rPr lang="en-US" dirty="0" err="1">
                <a:solidFill>
                  <a:schemeClr val="bg1"/>
                </a:solidFill>
                <a:latin typeface="Merriweather" panose="00000500000000000000" pitchFamily="2" charset="0"/>
              </a:rPr>
              <a:t>Sehrawat</a:t>
            </a:r>
            <a:endParaRPr lang="en-US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  <p:sp>
        <p:nvSpPr>
          <p:cNvPr id="22" name="Shape 17">
            <a:extLst>
              <a:ext uri="{FF2B5EF4-FFF2-40B4-BE49-F238E27FC236}">
                <a16:creationId xmlns:a16="http://schemas.microsoft.com/office/drawing/2014/main" id="{3AF56241-A020-A4C9-C7CD-8FC584DE1315}"/>
              </a:ext>
            </a:extLst>
          </p:cNvPr>
          <p:cNvSpPr/>
          <p:nvPr/>
        </p:nvSpPr>
        <p:spPr>
          <a:xfrm>
            <a:off x="9603374" y="2028765"/>
            <a:ext cx="4266098" cy="121920"/>
          </a:xfrm>
          <a:prstGeom prst="roundRect">
            <a:avLst>
              <a:gd name="adj" fmla="val 7490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8">
            <a:extLst>
              <a:ext uri="{FF2B5EF4-FFF2-40B4-BE49-F238E27FC236}">
                <a16:creationId xmlns:a16="http://schemas.microsoft.com/office/drawing/2014/main" id="{CEEEC93C-6DED-BC67-23DB-D76E199CE28E}"/>
              </a:ext>
            </a:extLst>
          </p:cNvPr>
          <p:cNvSpPr/>
          <p:nvPr/>
        </p:nvSpPr>
        <p:spPr>
          <a:xfrm>
            <a:off x="11431072" y="1733133"/>
            <a:ext cx="652224" cy="652224"/>
          </a:xfrm>
          <a:prstGeom prst="roundRect">
            <a:avLst>
              <a:gd name="adj" fmla="val 14019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C2EB0A12-D8A6-EF8E-A3F5-8C5EB8231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0794" y="1896189"/>
            <a:ext cx="172659" cy="326112"/>
          </a:xfrm>
          <a:prstGeom prst="rect">
            <a:avLst/>
          </a:prstGeom>
        </p:spPr>
      </p:pic>
      <p:sp>
        <p:nvSpPr>
          <p:cNvPr id="25" name="Text 19">
            <a:extLst>
              <a:ext uri="{FF2B5EF4-FFF2-40B4-BE49-F238E27FC236}">
                <a16:creationId xmlns:a16="http://schemas.microsoft.com/office/drawing/2014/main" id="{A64D8DE3-C0C8-80E0-29AF-02B8862295F1}"/>
              </a:ext>
            </a:extLst>
          </p:cNvPr>
          <p:cNvSpPr/>
          <p:nvPr/>
        </p:nvSpPr>
        <p:spPr>
          <a:xfrm>
            <a:off x="9851264" y="2602765"/>
            <a:ext cx="2802852" cy="392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Tester and Debugger</a:t>
            </a:r>
          </a:p>
          <a:p>
            <a:pPr marL="0" indent="0" algn="l">
              <a:lnSpc>
                <a:spcPts val="2650"/>
              </a:lnSpc>
              <a:buNone/>
            </a:pPr>
            <a:endParaRPr lang="en-US" sz="2100" dirty="0">
              <a:latin typeface="Merriweather" panose="00000500000000000000" pitchFamily="2" charset="0"/>
            </a:endParaRPr>
          </a:p>
        </p:txBody>
      </p:sp>
      <p:sp>
        <p:nvSpPr>
          <p:cNvPr id="26" name="Text 20">
            <a:extLst>
              <a:ext uri="{FF2B5EF4-FFF2-40B4-BE49-F238E27FC236}">
                <a16:creationId xmlns:a16="http://schemas.microsoft.com/office/drawing/2014/main" id="{4C3013CE-739A-B83A-6C2B-9A756D3E64F5}"/>
              </a:ext>
            </a:extLst>
          </p:cNvPr>
          <p:cNvSpPr/>
          <p:nvPr/>
        </p:nvSpPr>
        <p:spPr>
          <a:xfrm>
            <a:off x="9851264" y="3072824"/>
            <a:ext cx="3937960" cy="104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27" name="Shape 21">
            <a:extLst>
              <a:ext uri="{FF2B5EF4-FFF2-40B4-BE49-F238E27FC236}">
                <a16:creationId xmlns:a16="http://schemas.microsoft.com/office/drawing/2014/main" id="{7E2B5F23-7E4A-ED2C-DC54-C43A422CFC32}"/>
              </a:ext>
            </a:extLst>
          </p:cNvPr>
          <p:cNvSpPr/>
          <p:nvPr/>
        </p:nvSpPr>
        <p:spPr>
          <a:xfrm>
            <a:off x="474940" y="5701041"/>
            <a:ext cx="13028295" cy="2304812"/>
          </a:xfrm>
          <a:prstGeom prst="roundRect">
            <a:avLst>
              <a:gd name="adj" fmla="val 6348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 dirty="0">
              <a:latin typeface="Merriweather" panose="00000500000000000000" pitchFamily="2" charset="0"/>
            </a:endParaRPr>
          </a:p>
          <a:p>
            <a:endParaRPr lang="en-US" dirty="0">
              <a:latin typeface="Merriweather" panose="00000500000000000000" pitchFamily="2" charset="0"/>
            </a:endParaRPr>
          </a:p>
          <a:p>
            <a:endParaRPr lang="en-US" dirty="0">
              <a:latin typeface="Merriweather" panose="00000500000000000000" pitchFamily="2" charset="0"/>
            </a:endParaRPr>
          </a:p>
          <a:p>
            <a:endParaRPr lang="en-US" dirty="0">
              <a:latin typeface="Merriweather" panose="000005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Merriweather" panose="00000500000000000000" pitchFamily="2" charset="0"/>
              </a:rPr>
              <a:t>             Sanjan Raj Pant</a:t>
            </a:r>
          </a:p>
          <a:p>
            <a:r>
              <a:rPr lang="en-US" dirty="0">
                <a:solidFill>
                  <a:schemeClr val="bg1"/>
                </a:solidFill>
                <a:latin typeface="Merriweather" panose="00000500000000000000" pitchFamily="2" charset="0"/>
              </a:rPr>
              <a:t>             Suryansh </a:t>
            </a:r>
            <a:r>
              <a:rPr lang="en-US" dirty="0" err="1">
                <a:solidFill>
                  <a:schemeClr val="bg1"/>
                </a:solidFill>
                <a:latin typeface="Merriweather" panose="00000500000000000000" pitchFamily="2" charset="0"/>
              </a:rPr>
              <a:t>Sehrawat</a:t>
            </a:r>
            <a:endParaRPr lang="en-US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  <p:sp>
        <p:nvSpPr>
          <p:cNvPr id="28" name="Shape 22">
            <a:extLst>
              <a:ext uri="{FF2B5EF4-FFF2-40B4-BE49-F238E27FC236}">
                <a16:creationId xmlns:a16="http://schemas.microsoft.com/office/drawing/2014/main" id="{6E07D060-B29F-88DA-2F96-0AAB1E010087}"/>
              </a:ext>
            </a:extLst>
          </p:cNvPr>
          <p:cNvSpPr/>
          <p:nvPr/>
        </p:nvSpPr>
        <p:spPr>
          <a:xfrm>
            <a:off x="760928" y="5484733"/>
            <a:ext cx="13028295" cy="121920"/>
          </a:xfrm>
          <a:prstGeom prst="roundRect">
            <a:avLst>
              <a:gd name="adj" fmla="val 74900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3">
            <a:extLst>
              <a:ext uri="{FF2B5EF4-FFF2-40B4-BE49-F238E27FC236}">
                <a16:creationId xmlns:a16="http://schemas.microsoft.com/office/drawing/2014/main" id="{ED898D32-41DC-8840-5895-A207AE6229F2}"/>
              </a:ext>
            </a:extLst>
          </p:cNvPr>
          <p:cNvSpPr/>
          <p:nvPr/>
        </p:nvSpPr>
        <p:spPr>
          <a:xfrm>
            <a:off x="6632392" y="5189101"/>
            <a:ext cx="1318327" cy="652224"/>
          </a:xfrm>
          <a:prstGeom prst="roundRect">
            <a:avLst>
              <a:gd name="adj" fmla="val 14019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4" descr="preencoded.png">
            <a:extLst>
              <a:ext uri="{FF2B5EF4-FFF2-40B4-BE49-F238E27FC236}">
                <a16:creationId xmlns:a16="http://schemas.microsoft.com/office/drawing/2014/main" id="{E11962BE-0139-84C4-6561-4CA2F457D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6772" y="5316319"/>
            <a:ext cx="416606" cy="458748"/>
          </a:xfrm>
          <a:prstGeom prst="rect">
            <a:avLst/>
          </a:prstGeom>
        </p:spPr>
      </p:pic>
      <p:sp>
        <p:nvSpPr>
          <p:cNvPr id="31" name="Text 24">
            <a:extLst>
              <a:ext uri="{FF2B5EF4-FFF2-40B4-BE49-F238E27FC236}">
                <a16:creationId xmlns:a16="http://schemas.microsoft.com/office/drawing/2014/main" id="{234049D2-AA28-4AB5-1867-2CE74E557460}"/>
              </a:ext>
            </a:extLst>
          </p:cNvPr>
          <p:cNvSpPr/>
          <p:nvPr/>
        </p:nvSpPr>
        <p:spPr>
          <a:xfrm>
            <a:off x="1263391" y="6106656"/>
            <a:ext cx="6830613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Documentation Specialist</a:t>
            </a:r>
            <a:endParaRPr lang="en-US" sz="2100" dirty="0"/>
          </a:p>
        </p:txBody>
      </p:sp>
      <p:sp>
        <p:nvSpPr>
          <p:cNvPr id="32" name="Text 25">
            <a:extLst>
              <a:ext uri="{FF2B5EF4-FFF2-40B4-BE49-F238E27FC236}">
                <a16:creationId xmlns:a16="http://schemas.microsoft.com/office/drawing/2014/main" id="{D3EDDB93-28E6-7447-BAC4-C0D925102076}"/>
              </a:ext>
            </a:extLst>
          </p:cNvPr>
          <p:cNvSpPr/>
          <p:nvPr/>
        </p:nvSpPr>
        <p:spPr>
          <a:xfrm>
            <a:off x="1263391" y="6528792"/>
            <a:ext cx="12026191" cy="104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0834800-A3DD-538B-2FA3-6BE60625E6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62762" y="7723080"/>
            <a:ext cx="1867638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24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631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Lord Jiyren</cp:lastModifiedBy>
  <cp:revision>5</cp:revision>
  <dcterms:created xsi:type="dcterms:W3CDTF">2025-10-15T11:29:49Z</dcterms:created>
  <dcterms:modified xsi:type="dcterms:W3CDTF">2025-10-31T08:57:52Z</dcterms:modified>
</cp:coreProperties>
</file>